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84" r:id="rId7"/>
    <p:sldId id="262" r:id="rId8"/>
    <p:sldId id="263" r:id="rId9"/>
    <p:sldId id="303" r:id="rId10"/>
    <p:sldId id="265" r:id="rId11"/>
    <p:sldId id="304" r:id="rId12"/>
    <p:sldId id="266" r:id="rId13"/>
    <p:sldId id="294" r:id="rId14"/>
    <p:sldId id="293" r:id="rId15"/>
    <p:sldId id="291" r:id="rId16"/>
    <p:sldId id="287" r:id="rId17"/>
    <p:sldId id="275" r:id="rId18"/>
    <p:sldId id="267" r:id="rId19"/>
    <p:sldId id="276" r:id="rId20"/>
    <p:sldId id="295" r:id="rId21"/>
    <p:sldId id="296" r:id="rId22"/>
    <p:sldId id="305" r:id="rId23"/>
    <p:sldId id="268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288" r:id="rId32"/>
    <p:sldId id="289" r:id="rId33"/>
    <p:sldId id="297" r:id="rId34"/>
    <p:sldId id="290" r:id="rId35"/>
    <p:sldId id="298" r:id="rId36"/>
    <p:sldId id="306" r:id="rId37"/>
    <p:sldId id="285" r:id="rId38"/>
    <p:sldId id="279" r:id="rId39"/>
    <p:sldId id="280" r:id="rId40"/>
    <p:sldId id="281" r:id="rId41"/>
    <p:sldId id="282" r:id="rId42"/>
    <p:sldId id="28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8D4A5-A20B-4382-A2E8-B95B6FB25E17}" type="datetimeFigureOut">
              <a:rPr lang="en-US" smtClean="0"/>
              <a:t>3/27/2013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3F7F6-CB00-491D-B5EF-6F0D6B9B51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4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3F7F6-CB00-491D-B5EF-6F0D6B9B51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2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3/27/2013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3/27/2013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59898"/>
            <a:ext cx="7620000" cy="131650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7620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7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48329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স্থির তাপমাত্রায়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নির্দিষ্ট ভরের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গ্যাসের আয়তন উহার উপর প্রযুক্ত চাপের ব্যস্তানুপাতে পরিবর্তিত হয়।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3" algn="ctr"/>
            <a:r>
              <a:rPr lang="bn-BD" sz="6000" dirty="0" smtClean="0"/>
              <a:t>বয়েলের সূত্র</a:t>
            </a:r>
          </a:p>
        </p:txBody>
      </p:sp>
    </p:spTree>
    <p:extLst>
      <p:ext uri="{BB962C8B-B14F-4D97-AF65-F5344CB8AC3E}">
        <p14:creationId xmlns:p14="http://schemas.microsoft.com/office/powerpoint/2010/main" val="223992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7620000" cy="5334000"/>
          </a:xfrm>
        </p:spPr>
      </p:pic>
    </p:spTree>
    <p:extLst>
      <p:ext uri="{BB962C8B-B14F-4D97-AF65-F5344CB8AC3E}">
        <p14:creationId xmlns:p14="http://schemas.microsoft.com/office/powerpoint/2010/main" val="6000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গাণিতিক প্রকাশ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887882"/>
              </p:ext>
            </p:extLst>
          </p:nvPr>
        </p:nvGraphicFramePr>
        <p:xfrm>
          <a:off x="1828800" y="1981200"/>
          <a:ext cx="4687887" cy="311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3" imgW="431640" imgH="393480" progId="Equation.3">
                  <p:embed/>
                </p:oleObj>
              </mc:Choice>
              <mc:Fallback>
                <p:oleObj name="Equation" r:id="rId3" imgW="4316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1981200"/>
                        <a:ext cx="4687887" cy="311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309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3505200"/>
            <a:ext cx="2667398" cy="762000"/>
          </a:xfrm>
        </p:spPr>
      </p:pic>
    </p:spTree>
    <p:extLst>
      <p:ext uri="{BB962C8B-B14F-4D97-AF65-F5344CB8AC3E}">
        <p14:creationId xmlns:p14="http://schemas.microsoft.com/office/powerpoint/2010/main" val="30239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3124200"/>
            <a:ext cx="4953000" cy="10104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924800" cy="473328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ধ্রুব তাপমাত্রায় চাপ ও আয়তনের সম্পর্ক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A.D.SYD\boylelaw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42632"/>
            <a:ext cx="6781800" cy="511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1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4" b="4672"/>
          <a:stretch/>
        </p:blipFill>
        <p:spPr>
          <a:xfrm>
            <a:off x="685800" y="2105891"/>
            <a:ext cx="7696200" cy="3588327"/>
          </a:xfrm>
        </p:spPr>
      </p:pic>
      <p:sp>
        <p:nvSpPr>
          <p:cNvPr id="2" name="TextBox 1"/>
          <p:cNvSpPr txBox="1"/>
          <p:nvPr/>
        </p:nvSpPr>
        <p:spPr>
          <a:xfrm>
            <a:off x="1995055" y="1371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চাপ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154087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চাপ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9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3" b="16910"/>
          <a:stretch/>
        </p:blipFill>
        <p:spPr>
          <a:xfrm>
            <a:off x="1524000" y="2064327"/>
            <a:ext cx="6019800" cy="3200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ধ্রুব তাপমাত্রায় চাপ ও আয়তনের সম্পর্ক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257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চাপ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5334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তাপমাত্রা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421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চাপ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5334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তাপমাত্রা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11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9"/>
          <a:stretch/>
        </p:blipFill>
        <p:spPr>
          <a:xfrm>
            <a:off x="1143000" y="1601705"/>
            <a:ext cx="7086600" cy="432863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bn-BD" dirty="0" smtClean="0"/>
              <a:t>লেখচিত্র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278868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6172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</a:t>
            </a:r>
            <a:endParaRPr lang="en-US" sz="36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62000" y="2667000"/>
            <a:ext cx="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67200" y="6495365"/>
            <a:ext cx="1905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75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মোহাম্মদ আব্বাস উদ্দিন</a:t>
            </a:r>
            <a:br>
              <a:rPr lang="bn-BD" sz="7200" dirty="0" smtClean="0">
                <a:latin typeface="NikoshBAN" pitchFamily="2" charset="0"/>
                <a:cs typeface="NikoshBAN" pitchFamily="2" charset="0"/>
              </a:rPr>
            </a:b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প্রভাষক,রসায়ন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r>
              <a:rPr lang="bn-BD" sz="6000" dirty="0" smtClean="0"/>
              <a:t>ফেনী </a:t>
            </a:r>
            <a:r>
              <a:rPr lang="bn-BD" sz="6000" dirty="0"/>
              <a:t>গার্লস ক্যাডেট কলেজ</a:t>
            </a:r>
            <a:endParaRPr lang="en-US" sz="6000" dirty="0"/>
          </a:p>
          <a:p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3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0" b="23764"/>
          <a:stretch/>
        </p:blipFill>
        <p:spPr>
          <a:xfrm>
            <a:off x="1995054" y="1676400"/>
            <a:ext cx="5396345" cy="331123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ধ্রুব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তাপমাত্রায় চাপ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ও আয়তনের সম্পর্ক</a:t>
            </a:r>
            <a:endParaRPr lang="en-US" dirty="0"/>
          </a:p>
        </p:txBody>
      </p:sp>
      <p:sp>
        <p:nvSpPr>
          <p:cNvPr id="5" name="Rectangle 1099"/>
          <p:cNvSpPr>
            <a:spLocks noChangeArrowheads="1"/>
          </p:cNvSpPr>
          <p:nvPr/>
        </p:nvSpPr>
        <p:spPr bwMode="auto">
          <a:xfrm rot="16200000">
            <a:off x="1172973" y="3212712"/>
            <a:ext cx="11878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/>
              <a:t> </a:t>
            </a:r>
            <a:r>
              <a:rPr lang="bn-BD" dirty="0" smtClean="0"/>
              <a:t>আয়তন</a:t>
            </a:r>
            <a:r>
              <a:rPr lang="en-US" dirty="0" smtClean="0"/>
              <a:t> </a:t>
            </a:r>
            <a:r>
              <a:rPr lang="en-US" dirty="0" smtClean="0"/>
              <a:t>(V)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895600" y="5334000"/>
                <a:ext cx="990600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চাপ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334000"/>
                <a:ext cx="990600" cy="613886"/>
              </a:xfrm>
              <a:prstGeom prst="rect">
                <a:avLst/>
              </a:prstGeom>
              <a:blipFill rotWithShape="1">
                <a:blip r:embed="rId3"/>
                <a:stretch>
                  <a:fillRect l="-9202" r="-10429" b="-1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1766886" y="20574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86200" y="5640943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8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8" r="28513" b="35534"/>
          <a:stretch/>
        </p:blipFill>
        <p:spPr>
          <a:xfrm>
            <a:off x="1981200" y="990600"/>
            <a:ext cx="5334000" cy="4771537"/>
          </a:xfrm>
        </p:spPr>
      </p:pic>
    </p:spTree>
    <p:extLst>
      <p:ext uri="{BB962C8B-B14F-4D97-AF65-F5344CB8AC3E}">
        <p14:creationId xmlns:p14="http://schemas.microsoft.com/office/powerpoint/2010/main" val="345962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4495800" cy="4267199"/>
          </a:xfrm>
        </p:spPr>
      </p:pic>
      <p:sp>
        <p:nvSpPr>
          <p:cNvPr id="7" name="TextBox 6"/>
          <p:cNvSpPr txBox="1"/>
          <p:nvPr/>
        </p:nvSpPr>
        <p:spPr>
          <a:xfrm>
            <a:off x="1828800" y="5791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1746-1823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bg2"/>
              </a:solidFill>
            </p:spPr>
            <p:txBody>
              <a:bodyPr>
                <a:normAutofit/>
              </a:bodyPr>
              <a:lstStyle/>
              <a:p>
                <a:pPr marL="109728" indent="0" algn="just">
                  <a:buNone/>
                </a:pPr>
                <a:r>
                  <a:rPr lang="bn-BD" sz="5400" dirty="0" smtClean="0">
                    <a:latin typeface="NikoshBAN" pitchFamily="2" charset="0"/>
                    <a:cs typeface="NikoshBAN" pitchFamily="2" charset="0"/>
                  </a:rPr>
                  <a:t>স্থির চাপে </a:t>
                </a:r>
                <a:r>
                  <a:rPr lang="bn-BD" sz="5400" dirty="0" smtClean="0">
                    <a:latin typeface="NikoshBAN" pitchFamily="2" charset="0"/>
                    <a:cs typeface="NikoshBAN" pitchFamily="2" charset="0"/>
                  </a:rPr>
                  <a:t>নির্দিষ্ট </a:t>
                </a:r>
                <a:r>
                  <a:rPr lang="bn-BD" sz="5400" dirty="0" smtClean="0">
                    <a:latin typeface="NikoshBAN" pitchFamily="2" charset="0"/>
                    <a:cs typeface="NikoshBAN" pitchFamily="2" charset="0"/>
                  </a:rPr>
                  <a:t>ভরের </a:t>
                </a:r>
                <a:r>
                  <a:rPr lang="bn-BD" sz="5400" dirty="0">
                    <a:latin typeface="NikoshBAN" pitchFamily="2" charset="0"/>
                    <a:cs typeface="NikoshBAN" pitchFamily="2" charset="0"/>
                  </a:rPr>
                  <a:t>গ্যাসের </a:t>
                </a:r>
                <a:r>
                  <a:rPr lang="bn-BD" sz="5400" dirty="0" smtClean="0">
                    <a:latin typeface="NikoshBAN" pitchFamily="2" charset="0"/>
                    <a:cs typeface="NikoshBAN" pitchFamily="2" charset="0"/>
                  </a:rPr>
                  <a:t>আয়তন প্রতি ডিগ্রী সেন্টিগ্রেড তাপমাত্রা বৃদ্ধি বা হ্রাসের দরুন শূণ্য</a:t>
                </a:r>
                <a:r>
                  <a:rPr lang="bn-BD" sz="4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800">
                    <a:latin typeface="NikoshBAN" pitchFamily="2" charset="0"/>
                    <a:cs typeface="NikoshBAN" pitchFamily="2" charset="0"/>
                  </a:rPr>
                  <a:t>ডিগ্রী </a:t>
                </a:r>
                <a:r>
                  <a:rPr lang="bn-BD" sz="4800" smtClean="0">
                    <a:latin typeface="NikoshBAN" pitchFamily="2" charset="0"/>
                    <a:cs typeface="NikoshBAN" pitchFamily="2" charset="0"/>
                  </a:rPr>
                  <a:t>সেন্টিগ্রেড </a:t>
                </a:r>
                <a:r>
                  <a:rPr lang="bn-BD" sz="4800" dirty="0" smtClean="0">
                    <a:latin typeface="NikoshBAN" pitchFamily="2" charset="0"/>
                    <a:cs typeface="NikoshBAN" pitchFamily="2" charset="0"/>
                  </a:rPr>
                  <a:t>তাপমাত্রায় তার আয়তনের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8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cs typeface="NikoshBAN" pitchFamily="2" charset="0"/>
                          </a:rPr>
                          <m:t>273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800" dirty="0" smtClean="0">
                    <a:latin typeface="NikoshBAN" pitchFamily="2" charset="0"/>
                    <a:cs typeface="NikoshBAN" pitchFamily="2" charset="0"/>
                  </a:rPr>
                  <a:t>অংশ যথাক্রমে </a:t>
                </a:r>
                <a:r>
                  <a:rPr lang="bn-BD" sz="4800" dirty="0">
                    <a:latin typeface="NikoshBAN" pitchFamily="2" charset="0"/>
                    <a:cs typeface="NikoshBAN" pitchFamily="2" charset="0"/>
                  </a:rPr>
                  <a:t>বৃদ্ধি বা </a:t>
                </a:r>
                <a:r>
                  <a:rPr lang="bn-BD" sz="4800" dirty="0" smtClean="0">
                    <a:latin typeface="NikoshBAN" pitchFamily="2" charset="0"/>
                    <a:cs typeface="NikoshBAN" pitchFamily="2" charset="0"/>
                  </a:rPr>
                  <a:t>হ্রাস পায়।</a:t>
                </a:r>
                <a:endParaRPr lang="en-US" sz="4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3774" r="-5926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bn-BD" sz="4400" dirty="0"/>
              <a:t>চার্লসের সূত্র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39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209800"/>
                <a:ext cx="8077200" cy="3797491"/>
              </a:xfrm>
              <a:solidFill>
                <a:srgbClr val="00B0F0"/>
              </a:solidFill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endParaRPr lang="en-US" sz="40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109728" indent="0">
                  <a:buNone/>
                </a:pPr>
                <a:r>
                  <a:rPr lang="bn-BD" sz="7200" baseline="-25000" dirty="0" smtClean="0"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bn-BD" sz="7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pPr marL="109728" indent="0">
                  <a:buNone/>
                </a:pPr>
                <a:r>
                  <a:rPr lang="en-US" sz="7200" dirty="0" err="1" smtClean="0">
                    <a:latin typeface="NikoshBAN" pitchFamily="2" charset="0"/>
                    <a:cs typeface="NikoshBAN" pitchFamily="2" charset="0"/>
                  </a:rPr>
                  <a:t>V</a:t>
                </a:r>
                <a:r>
                  <a:rPr lang="en-US" sz="7200" baseline="-25000" dirty="0" err="1" smtClean="0">
                    <a:latin typeface="NikoshBAN" pitchFamily="2" charset="0"/>
                    <a:cs typeface="NikoshBAN" pitchFamily="2" charset="0"/>
                  </a:rPr>
                  <a:t>t</a:t>
                </a:r>
                <a:r>
                  <a:rPr lang="bn-BD" sz="7200" baseline="-250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7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7200" dirty="0" smtClean="0">
                    <a:latin typeface="NikoshBAN" pitchFamily="2" charset="0"/>
                    <a:cs typeface="NikoshBAN" pitchFamily="2" charset="0"/>
                  </a:rPr>
                  <a:t> v</a:t>
                </a:r>
                <a:r>
                  <a:rPr lang="en-US" sz="7200" baseline="-25000" dirty="0" smtClean="0">
                    <a:latin typeface="NikoshBAN" pitchFamily="2" charset="0"/>
                    <a:cs typeface="NikoshBAN" pitchFamily="2" charset="0"/>
                  </a:rPr>
                  <a:t>0</a:t>
                </a:r>
                <a:r>
                  <a:rPr lang="bn-BD" sz="7200" baseline="-25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7200" dirty="0" smtClean="0">
                    <a:latin typeface="NikoshBAN" pitchFamily="2" charset="0"/>
                    <a:cs typeface="NikoshBAN" pitchFamily="2" charset="0"/>
                  </a:rPr>
                  <a:t> +</a:t>
                </a:r>
                <a:r>
                  <a:rPr lang="en-US" sz="7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7200" dirty="0">
                            <a:latin typeface="NikoshBAN" pitchFamily="2" charset="0"/>
                            <a:cs typeface="NikoshBAN" pitchFamily="2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7200" baseline="-25000" dirty="0">
                            <a:latin typeface="NikoshBAN" pitchFamily="2" charset="0"/>
                            <a:cs typeface="NikoshBAN" pitchFamily="2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7200" b="0" i="0" baseline="-25000" dirty="0" smtClean="0">
                            <a:latin typeface="NikoshBAN" pitchFamily="2" charset="0"/>
                            <a:cs typeface="NikoshBAN" pitchFamily="2" charset="0"/>
                          </a:rPr>
                          <m:t>  </m:t>
                        </m:r>
                        <m:r>
                          <a:rPr lang="en-US" sz="7200" b="0" i="1" baseline="-25000" dirty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7200" b="0" i="1" smtClean="0">
                            <a:latin typeface="Cambria Math"/>
                            <a:cs typeface="NikoshBAN" pitchFamily="2" charset="0"/>
                          </a:rPr>
                          <m:t>273</m:t>
                        </m:r>
                      </m:den>
                    </m:f>
                  </m:oMath>
                </a14:m>
                <a:r>
                  <a:rPr lang="en-US" sz="7200" dirty="0" smtClean="0">
                    <a:latin typeface="NikoshBAN" pitchFamily="2" charset="0"/>
                    <a:cs typeface="NikoshBAN" pitchFamily="2" charset="0"/>
                  </a:rPr>
                  <a:t>x t</a:t>
                </a:r>
                <a:endParaRPr lang="en-US" sz="7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209800"/>
                <a:ext cx="8077200" cy="3797491"/>
              </a:xfrm>
              <a:blipFill rotWithShape="1">
                <a:blip r:embed="rId2"/>
                <a:stretch>
                  <a:fillRect l="-4302" t="-2733" b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1722438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মনে করি ০</a:t>
            </a:r>
            <a:r>
              <a:rPr lang="bn-BD" sz="4400" baseline="300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C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তাপমাত্রায় কোন গ্যাসের আয়তন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v</a:t>
            </a:r>
            <a:r>
              <a:rPr lang="en-US" sz="4400" baseline="-25000" dirty="0">
                <a:latin typeface="NikoshBAN" pitchFamily="2" charset="0"/>
                <a:cs typeface="NikoshBAN" pitchFamily="2" charset="0"/>
              </a:rPr>
              <a:t>0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t</a:t>
            </a:r>
            <a:r>
              <a:rPr lang="en-US" sz="4400" baseline="30000" dirty="0">
                <a:latin typeface="NikoshBAN" pitchFamily="2" charset="0"/>
                <a:cs typeface="NikoshBAN" pitchFamily="2" charset="0"/>
              </a:rPr>
              <a:t>0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C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তাপমাত্রায় গ্যাসের আয়তন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V</a:t>
            </a:r>
            <a:r>
              <a:rPr lang="en-US" sz="4400" baseline="-25000" dirty="0" err="1">
                <a:latin typeface="NikoshBAN" pitchFamily="2" charset="0"/>
                <a:cs typeface="NikoshBAN" pitchFamily="2" charset="0"/>
              </a:rPr>
              <a:t>t</a:t>
            </a:r>
            <a:r>
              <a:rPr lang="en-US" sz="4400" baseline="-250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baseline="-25000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2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685801"/>
            <a:ext cx="7839075" cy="555625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8" name="Picture 1031" descr="setu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279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oup 1118"/>
          <p:cNvGrpSpPr>
            <a:grpSpLocks/>
          </p:cNvGrpSpPr>
          <p:nvPr/>
        </p:nvGrpSpPr>
        <p:grpSpPr bwMode="auto">
          <a:xfrm>
            <a:off x="152400" y="1066800"/>
            <a:ext cx="7620000" cy="4708525"/>
            <a:chOff x="96" y="672"/>
            <a:chExt cx="4800" cy="2966"/>
          </a:xfrm>
        </p:grpSpPr>
        <p:sp>
          <p:nvSpPr>
            <p:cNvPr id="50" name="Line 1032"/>
            <p:cNvSpPr>
              <a:spLocks noChangeShapeType="1"/>
            </p:cNvSpPr>
            <p:nvPr/>
          </p:nvSpPr>
          <p:spPr bwMode="auto">
            <a:xfrm>
              <a:off x="96" y="3552"/>
              <a:ext cx="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grpSp>
          <p:nvGrpSpPr>
            <p:cNvPr id="51" name="Group 1116"/>
            <p:cNvGrpSpPr>
              <a:grpSpLocks/>
            </p:cNvGrpSpPr>
            <p:nvPr/>
          </p:nvGrpSpPr>
          <p:grpSpPr bwMode="auto">
            <a:xfrm>
              <a:off x="96" y="672"/>
              <a:ext cx="4800" cy="2966"/>
              <a:chOff x="96" y="672"/>
              <a:chExt cx="4800" cy="2966"/>
            </a:xfrm>
          </p:grpSpPr>
          <p:sp>
            <p:nvSpPr>
              <p:cNvPr id="52" name="Line 1048"/>
              <p:cNvSpPr>
                <a:spLocks noChangeShapeType="1"/>
              </p:cNvSpPr>
              <p:nvPr/>
            </p:nvSpPr>
            <p:spPr bwMode="auto">
              <a:xfrm>
                <a:off x="3456" y="3552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3" name="Line 1049"/>
              <p:cNvSpPr>
                <a:spLocks noChangeShapeType="1"/>
              </p:cNvSpPr>
              <p:nvPr/>
            </p:nvSpPr>
            <p:spPr bwMode="auto">
              <a:xfrm>
                <a:off x="3216" y="3552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4" name="Line 1050"/>
              <p:cNvSpPr>
                <a:spLocks noChangeShapeType="1"/>
              </p:cNvSpPr>
              <p:nvPr/>
            </p:nvSpPr>
            <p:spPr bwMode="auto">
              <a:xfrm>
                <a:off x="2976" y="3552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5" name="Line 1052"/>
              <p:cNvSpPr>
                <a:spLocks noChangeShapeType="1"/>
              </p:cNvSpPr>
              <p:nvPr/>
            </p:nvSpPr>
            <p:spPr bwMode="auto">
              <a:xfrm>
                <a:off x="2736" y="3552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6" name="Line 1053"/>
              <p:cNvSpPr>
                <a:spLocks noChangeShapeType="1"/>
              </p:cNvSpPr>
              <p:nvPr/>
            </p:nvSpPr>
            <p:spPr bwMode="auto">
              <a:xfrm>
                <a:off x="2496" y="3552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7" name="Line 1054"/>
              <p:cNvSpPr>
                <a:spLocks noChangeShapeType="1"/>
              </p:cNvSpPr>
              <p:nvPr/>
            </p:nvSpPr>
            <p:spPr bwMode="auto">
              <a:xfrm>
                <a:off x="2256" y="3552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8" name="Line 1056"/>
              <p:cNvSpPr>
                <a:spLocks noChangeShapeType="1"/>
              </p:cNvSpPr>
              <p:nvPr/>
            </p:nvSpPr>
            <p:spPr bwMode="auto">
              <a:xfrm>
                <a:off x="2016" y="3552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9" name="Line 1057"/>
              <p:cNvSpPr>
                <a:spLocks noChangeShapeType="1"/>
              </p:cNvSpPr>
              <p:nvPr/>
            </p:nvSpPr>
            <p:spPr bwMode="auto">
              <a:xfrm>
                <a:off x="1776" y="3552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60" name="Line 1058"/>
              <p:cNvSpPr>
                <a:spLocks noChangeShapeType="1"/>
              </p:cNvSpPr>
              <p:nvPr/>
            </p:nvSpPr>
            <p:spPr bwMode="auto">
              <a:xfrm>
                <a:off x="1536" y="3552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61" name="Line 1059"/>
              <p:cNvSpPr>
                <a:spLocks noChangeShapeType="1"/>
              </p:cNvSpPr>
              <p:nvPr/>
            </p:nvSpPr>
            <p:spPr bwMode="auto">
              <a:xfrm>
                <a:off x="1296" y="3552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62" name="Line 1060"/>
              <p:cNvSpPr>
                <a:spLocks noChangeShapeType="1"/>
              </p:cNvSpPr>
              <p:nvPr/>
            </p:nvSpPr>
            <p:spPr bwMode="auto">
              <a:xfrm>
                <a:off x="1056" y="3552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63" name="Line 1062"/>
              <p:cNvSpPr>
                <a:spLocks noChangeShapeType="1"/>
              </p:cNvSpPr>
              <p:nvPr/>
            </p:nvSpPr>
            <p:spPr bwMode="auto">
              <a:xfrm>
                <a:off x="816" y="3552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64" name="Line 1063"/>
              <p:cNvSpPr>
                <a:spLocks noChangeShapeType="1"/>
              </p:cNvSpPr>
              <p:nvPr/>
            </p:nvSpPr>
            <p:spPr bwMode="auto">
              <a:xfrm>
                <a:off x="576" y="3552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65" name="Line 1064"/>
              <p:cNvSpPr>
                <a:spLocks noChangeShapeType="1"/>
              </p:cNvSpPr>
              <p:nvPr/>
            </p:nvSpPr>
            <p:spPr bwMode="auto">
              <a:xfrm>
                <a:off x="336" y="3552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66" name="Line 1065"/>
              <p:cNvSpPr>
                <a:spLocks noChangeShapeType="1"/>
              </p:cNvSpPr>
              <p:nvPr/>
            </p:nvSpPr>
            <p:spPr bwMode="auto">
              <a:xfrm>
                <a:off x="96" y="3552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67" name="Line 1066"/>
              <p:cNvSpPr>
                <a:spLocks noChangeShapeType="1"/>
              </p:cNvSpPr>
              <p:nvPr/>
            </p:nvSpPr>
            <p:spPr bwMode="auto">
              <a:xfrm>
                <a:off x="96" y="672"/>
                <a:ext cx="0" cy="28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68" name="Line 1068"/>
              <p:cNvSpPr>
                <a:spLocks noChangeShapeType="1"/>
              </p:cNvSpPr>
              <p:nvPr/>
            </p:nvSpPr>
            <p:spPr bwMode="auto">
              <a:xfrm>
                <a:off x="96" y="1152"/>
                <a:ext cx="4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69" name="Line 1069"/>
              <p:cNvSpPr>
                <a:spLocks noChangeShapeType="1"/>
              </p:cNvSpPr>
              <p:nvPr/>
            </p:nvSpPr>
            <p:spPr bwMode="auto">
              <a:xfrm>
                <a:off x="96" y="3072"/>
                <a:ext cx="4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70" name="Line 1070"/>
              <p:cNvSpPr>
                <a:spLocks noChangeShapeType="1"/>
              </p:cNvSpPr>
              <p:nvPr/>
            </p:nvSpPr>
            <p:spPr bwMode="auto">
              <a:xfrm>
                <a:off x="96" y="2592"/>
                <a:ext cx="4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71" name="Line 1071"/>
              <p:cNvSpPr>
                <a:spLocks noChangeShapeType="1"/>
              </p:cNvSpPr>
              <p:nvPr/>
            </p:nvSpPr>
            <p:spPr bwMode="auto">
              <a:xfrm>
                <a:off x="96" y="2112"/>
                <a:ext cx="4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72" name="Line 1072"/>
              <p:cNvSpPr>
                <a:spLocks noChangeShapeType="1"/>
              </p:cNvSpPr>
              <p:nvPr/>
            </p:nvSpPr>
            <p:spPr bwMode="auto">
              <a:xfrm>
                <a:off x="96" y="1632"/>
                <a:ext cx="4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73" name="Line 1073"/>
              <p:cNvSpPr>
                <a:spLocks noChangeShapeType="1"/>
              </p:cNvSpPr>
              <p:nvPr/>
            </p:nvSpPr>
            <p:spPr bwMode="auto">
              <a:xfrm>
                <a:off x="96" y="672"/>
                <a:ext cx="4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</p:grpSp>
      <p:sp>
        <p:nvSpPr>
          <p:cNvPr id="74" name="Line 1084"/>
          <p:cNvSpPr>
            <a:spLocks noChangeShapeType="1"/>
          </p:cNvSpPr>
          <p:nvPr/>
        </p:nvSpPr>
        <p:spPr bwMode="auto">
          <a:xfrm flipV="1">
            <a:off x="660400" y="819149"/>
            <a:ext cx="7121525" cy="481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75" name="Oval 1090"/>
          <p:cNvSpPr>
            <a:spLocks noChangeArrowheads="1"/>
          </p:cNvSpPr>
          <p:nvPr/>
        </p:nvSpPr>
        <p:spPr bwMode="auto">
          <a:xfrm>
            <a:off x="5791200" y="2035175"/>
            <a:ext cx="152400" cy="152400"/>
          </a:xfrm>
          <a:prstGeom prst="ellipse">
            <a:avLst/>
          </a:prstGeom>
          <a:solidFill>
            <a:srgbClr val="0066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grpSp>
        <p:nvGrpSpPr>
          <p:cNvPr id="76" name="Group 1114"/>
          <p:cNvGrpSpPr>
            <a:grpSpLocks/>
          </p:cNvGrpSpPr>
          <p:nvPr/>
        </p:nvGrpSpPr>
        <p:grpSpPr bwMode="auto">
          <a:xfrm>
            <a:off x="7848608" y="838200"/>
            <a:ext cx="1050926" cy="4267200"/>
            <a:chOff x="4944" y="528"/>
            <a:chExt cx="662" cy="2688"/>
          </a:xfrm>
        </p:grpSpPr>
        <p:sp>
          <p:nvSpPr>
            <p:cNvPr id="77" name="Rectangle 1074"/>
            <p:cNvSpPr>
              <a:spLocks noChangeArrowheads="1"/>
            </p:cNvSpPr>
            <p:nvPr/>
          </p:nvSpPr>
          <p:spPr bwMode="auto">
            <a:xfrm>
              <a:off x="5044" y="2924"/>
              <a:ext cx="284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/>
                <a:t> 5 </a:t>
              </a:r>
            </a:p>
          </p:txBody>
        </p:sp>
        <p:sp>
          <p:nvSpPr>
            <p:cNvPr id="78" name="Rectangle 1075"/>
            <p:cNvSpPr>
              <a:spLocks noChangeArrowheads="1"/>
            </p:cNvSpPr>
            <p:nvPr/>
          </p:nvSpPr>
          <p:spPr bwMode="auto">
            <a:xfrm>
              <a:off x="4950" y="2448"/>
              <a:ext cx="426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/>
                <a:t> 10 </a:t>
              </a:r>
            </a:p>
          </p:txBody>
        </p:sp>
        <p:sp>
          <p:nvSpPr>
            <p:cNvPr id="79" name="Rectangle 1076"/>
            <p:cNvSpPr>
              <a:spLocks noChangeArrowheads="1"/>
            </p:cNvSpPr>
            <p:nvPr/>
          </p:nvSpPr>
          <p:spPr bwMode="auto">
            <a:xfrm>
              <a:off x="4944" y="1968"/>
              <a:ext cx="426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/>
                <a:t> 15 </a:t>
              </a:r>
            </a:p>
          </p:txBody>
        </p:sp>
        <p:sp>
          <p:nvSpPr>
            <p:cNvPr id="80" name="Rectangle 1077"/>
            <p:cNvSpPr>
              <a:spLocks noChangeArrowheads="1"/>
            </p:cNvSpPr>
            <p:nvPr/>
          </p:nvSpPr>
          <p:spPr bwMode="auto">
            <a:xfrm>
              <a:off x="4944" y="1488"/>
              <a:ext cx="426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/>
                <a:t> 20 </a:t>
              </a:r>
            </a:p>
          </p:txBody>
        </p:sp>
        <p:sp>
          <p:nvSpPr>
            <p:cNvPr id="81" name="Rectangle 1078"/>
            <p:cNvSpPr>
              <a:spLocks noChangeArrowheads="1"/>
            </p:cNvSpPr>
            <p:nvPr/>
          </p:nvSpPr>
          <p:spPr bwMode="auto">
            <a:xfrm>
              <a:off x="4944" y="1008"/>
              <a:ext cx="426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/>
                <a:t> 25 </a:t>
              </a:r>
            </a:p>
          </p:txBody>
        </p:sp>
        <p:sp>
          <p:nvSpPr>
            <p:cNvPr id="82" name="Rectangle 1079"/>
            <p:cNvSpPr>
              <a:spLocks noChangeArrowheads="1"/>
            </p:cNvSpPr>
            <p:nvPr/>
          </p:nvSpPr>
          <p:spPr bwMode="auto">
            <a:xfrm>
              <a:off x="4944" y="528"/>
              <a:ext cx="426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/>
                <a:t> 30 </a:t>
              </a:r>
            </a:p>
          </p:txBody>
        </p:sp>
        <p:sp>
          <p:nvSpPr>
            <p:cNvPr id="83" name="Rectangle 1099"/>
            <p:cNvSpPr>
              <a:spLocks noChangeArrowheads="1"/>
            </p:cNvSpPr>
            <p:nvPr/>
          </p:nvSpPr>
          <p:spPr bwMode="auto">
            <a:xfrm rot="16200000">
              <a:off x="5086" y="1882"/>
              <a:ext cx="86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/>
                <a:t> </a:t>
              </a:r>
              <a:r>
                <a:rPr lang="bn-BD" dirty="0" smtClean="0"/>
                <a:t>আয়তন</a:t>
              </a:r>
              <a:r>
                <a:rPr lang="en-US" dirty="0" smtClean="0"/>
                <a:t> (mL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84" name="Group 1115"/>
          <p:cNvGrpSpPr>
            <a:grpSpLocks/>
          </p:cNvGrpSpPr>
          <p:nvPr/>
        </p:nvGrpSpPr>
        <p:grpSpPr bwMode="auto">
          <a:xfrm>
            <a:off x="2438400" y="5784850"/>
            <a:ext cx="5778500" cy="463550"/>
            <a:chOff x="1536" y="3644"/>
            <a:chExt cx="3640" cy="292"/>
          </a:xfrm>
        </p:grpSpPr>
        <p:sp>
          <p:nvSpPr>
            <p:cNvPr id="85" name="Rectangle 1100"/>
            <p:cNvSpPr>
              <a:spLocks noChangeArrowheads="1"/>
            </p:cNvSpPr>
            <p:nvPr/>
          </p:nvSpPr>
          <p:spPr bwMode="auto">
            <a:xfrm>
              <a:off x="1536" y="3761"/>
              <a:ext cx="13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dirty="0"/>
                <a:t> 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তাপমাত্রা</a:t>
              </a:r>
              <a:r>
                <a:rPr lang="en-US" dirty="0" smtClean="0"/>
                <a:t> </a:t>
              </a:r>
              <a:r>
                <a:rPr lang="en-US" dirty="0"/>
                <a:t>(</a:t>
              </a:r>
              <a:r>
                <a:rPr lang="en-US" dirty="0">
                  <a:sym typeface="Symbol" pitchFamily="18" charset="2"/>
                </a:rPr>
                <a:t></a:t>
              </a:r>
              <a:r>
                <a:rPr lang="en-US" dirty="0"/>
                <a:t>C)</a:t>
              </a:r>
            </a:p>
          </p:txBody>
        </p:sp>
        <p:sp>
          <p:nvSpPr>
            <p:cNvPr id="86" name="Rectangle 1101"/>
            <p:cNvSpPr>
              <a:spLocks noChangeArrowheads="1"/>
            </p:cNvSpPr>
            <p:nvPr/>
          </p:nvSpPr>
          <p:spPr bwMode="auto">
            <a:xfrm>
              <a:off x="3578" y="3644"/>
              <a:ext cx="213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/>
                <a:t> 0</a:t>
              </a:r>
            </a:p>
          </p:txBody>
        </p:sp>
        <p:sp>
          <p:nvSpPr>
            <p:cNvPr id="87" name="Rectangle 1102"/>
            <p:cNvSpPr>
              <a:spLocks noChangeArrowheads="1"/>
            </p:cNvSpPr>
            <p:nvPr/>
          </p:nvSpPr>
          <p:spPr bwMode="auto">
            <a:xfrm>
              <a:off x="4608" y="3644"/>
              <a:ext cx="568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/>
                <a:t> 100 </a:t>
              </a:r>
            </a:p>
          </p:txBody>
        </p:sp>
      </p:grpSp>
      <p:sp>
        <p:nvSpPr>
          <p:cNvPr id="88" name="Rectangle 1103"/>
          <p:cNvSpPr>
            <a:spLocks noChangeArrowheads="1"/>
          </p:cNvSpPr>
          <p:nvPr/>
        </p:nvSpPr>
        <p:spPr bwMode="auto">
          <a:xfrm>
            <a:off x="304800" y="5943600"/>
            <a:ext cx="1320800" cy="47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0" bIns="0">
            <a:spAutoFit/>
          </a:bodyPr>
          <a:lstStyle/>
          <a:p>
            <a:r>
              <a:rPr lang="en-US" dirty="0"/>
              <a:t>– 273 </a:t>
            </a:r>
          </a:p>
        </p:txBody>
      </p:sp>
      <p:sp>
        <p:nvSpPr>
          <p:cNvPr id="89" name="Line 1104"/>
          <p:cNvSpPr>
            <a:spLocks noChangeShapeType="1"/>
          </p:cNvSpPr>
          <p:nvPr/>
        </p:nvSpPr>
        <p:spPr bwMode="auto">
          <a:xfrm flipV="1">
            <a:off x="660400" y="2819400"/>
            <a:ext cx="711200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90" name="Line 1105"/>
          <p:cNvSpPr>
            <a:spLocks noChangeShapeType="1"/>
          </p:cNvSpPr>
          <p:nvPr/>
        </p:nvSpPr>
        <p:spPr bwMode="auto">
          <a:xfrm flipV="1">
            <a:off x="660400" y="4724400"/>
            <a:ext cx="71120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grpSp>
        <p:nvGrpSpPr>
          <p:cNvPr id="91" name="Group 1117"/>
          <p:cNvGrpSpPr>
            <a:grpSpLocks/>
          </p:cNvGrpSpPr>
          <p:nvPr/>
        </p:nvGrpSpPr>
        <p:grpSpPr bwMode="auto">
          <a:xfrm>
            <a:off x="5867400" y="1066801"/>
            <a:ext cx="1905000" cy="4640262"/>
            <a:chOff x="3696" y="672"/>
            <a:chExt cx="1200" cy="2966"/>
          </a:xfrm>
        </p:grpSpPr>
        <p:grpSp>
          <p:nvGrpSpPr>
            <p:cNvPr id="92" name="Group 1113"/>
            <p:cNvGrpSpPr>
              <a:grpSpLocks/>
            </p:cNvGrpSpPr>
            <p:nvPr/>
          </p:nvGrpSpPr>
          <p:grpSpPr bwMode="auto">
            <a:xfrm>
              <a:off x="3696" y="672"/>
              <a:ext cx="1200" cy="2966"/>
              <a:chOff x="3696" y="672"/>
              <a:chExt cx="1200" cy="2966"/>
            </a:xfrm>
          </p:grpSpPr>
          <p:sp>
            <p:nvSpPr>
              <p:cNvPr id="94" name="Line 1029"/>
              <p:cNvSpPr>
                <a:spLocks noChangeShapeType="1"/>
              </p:cNvSpPr>
              <p:nvPr/>
            </p:nvSpPr>
            <p:spPr bwMode="auto">
              <a:xfrm>
                <a:off x="3696" y="672"/>
                <a:ext cx="0" cy="28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95" name="Line 1030"/>
              <p:cNvSpPr>
                <a:spLocks noChangeShapeType="1"/>
              </p:cNvSpPr>
              <p:nvPr/>
            </p:nvSpPr>
            <p:spPr bwMode="auto">
              <a:xfrm>
                <a:off x="3696" y="3552"/>
                <a:ext cx="1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96" name="Line 1034"/>
              <p:cNvSpPr>
                <a:spLocks noChangeShapeType="1"/>
              </p:cNvSpPr>
              <p:nvPr/>
            </p:nvSpPr>
            <p:spPr bwMode="auto">
              <a:xfrm>
                <a:off x="3696" y="3552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97" name="Line 1037"/>
              <p:cNvSpPr>
                <a:spLocks noChangeShapeType="1"/>
              </p:cNvSpPr>
              <p:nvPr/>
            </p:nvSpPr>
            <p:spPr bwMode="auto">
              <a:xfrm>
                <a:off x="3936" y="3552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98" name="Line 1039"/>
              <p:cNvSpPr>
                <a:spLocks noChangeShapeType="1"/>
              </p:cNvSpPr>
              <p:nvPr/>
            </p:nvSpPr>
            <p:spPr bwMode="auto">
              <a:xfrm>
                <a:off x="4176" y="3552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99" name="Line 1041"/>
              <p:cNvSpPr>
                <a:spLocks noChangeShapeType="1"/>
              </p:cNvSpPr>
              <p:nvPr/>
            </p:nvSpPr>
            <p:spPr bwMode="auto">
              <a:xfrm>
                <a:off x="4416" y="3552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100" name="Line 1044"/>
              <p:cNvSpPr>
                <a:spLocks noChangeShapeType="1"/>
              </p:cNvSpPr>
              <p:nvPr/>
            </p:nvSpPr>
            <p:spPr bwMode="auto">
              <a:xfrm>
                <a:off x="4656" y="3552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101" name="Line 1046"/>
              <p:cNvSpPr>
                <a:spLocks noChangeShapeType="1"/>
              </p:cNvSpPr>
              <p:nvPr/>
            </p:nvSpPr>
            <p:spPr bwMode="auto">
              <a:xfrm>
                <a:off x="4896" y="3552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102" name="Line 1094"/>
              <p:cNvSpPr>
                <a:spLocks noChangeShapeType="1"/>
              </p:cNvSpPr>
              <p:nvPr/>
            </p:nvSpPr>
            <p:spPr bwMode="auto">
              <a:xfrm>
                <a:off x="3936" y="672"/>
                <a:ext cx="0" cy="28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103" name="Line 1095"/>
              <p:cNvSpPr>
                <a:spLocks noChangeShapeType="1"/>
              </p:cNvSpPr>
              <p:nvPr/>
            </p:nvSpPr>
            <p:spPr bwMode="auto">
              <a:xfrm>
                <a:off x="4176" y="672"/>
                <a:ext cx="0" cy="28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104" name="Line 1096"/>
              <p:cNvSpPr>
                <a:spLocks noChangeShapeType="1"/>
              </p:cNvSpPr>
              <p:nvPr/>
            </p:nvSpPr>
            <p:spPr bwMode="auto">
              <a:xfrm>
                <a:off x="4416" y="672"/>
                <a:ext cx="0" cy="28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105" name="Line 1097"/>
              <p:cNvSpPr>
                <a:spLocks noChangeShapeType="1"/>
              </p:cNvSpPr>
              <p:nvPr/>
            </p:nvSpPr>
            <p:spPr bwMode="auto">
              <a:xfrm>
                <a:off x="4656" y="672"/>
                <a:ext cx="0" cy="28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106" name="Line 1098"/>
              <p:cNvSpPr>
                <a:spLocks noChangeShapeType="1"/>
              </p:cNvSpPr>
              <p:nvPr/>
            </p:nvSpPr>
            <p:spPr bwMode="auto">
              <a:xfrm>
                <a:off x="4896" y="672"/>
                <a:ext cx="0" cy="28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107" name="Line 1107"/>
              <p:cNvSpPr>
                <a:spLocks noChangeShapeType="1"/>
              </p:cNvSpPr>
              <p:nvPr/>
            </p:nvSpPr>
            <p:spPr bwMode="auto">
              <a:xfrm>
                <a:off x="3696" y="3072"/>
                <a:ext cx="1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108" name="Line 1108"/>
              <p:cNvSpPr>
                <a:spLocks noChangeShapeType="1"/>
              </p:cNvSpPr>
              <p:nvPr/>
            </p:nvSpPr>
            <p:spPr bwMode="auto">
              <a:xfrm>
                <a:off x="3696" y="2592"/>
                <a:ext cx="1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109" name="Line 1109"/>
              <p:cNvSpPr>
                <a:spLocks noChangeShapeType="1"/>
              </p:cNvSpPr>
              <p:nvPr/>
            </p:nvSpPr>
            <p:spPr bwMode="auto">
              <a:xfrm>
                <a:off x="3696" y="2112"/>
                <a:ext cx="1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110" name="Line 1110"/>
              <p:cNvSpPr>
                <a:spLocks noChangeShapeType="1"/>
              </p:cNvSpPr>
              <p:nvPr/>
            </p:nvSpPr>
            <p:spPr bwMode="auto">
              <a:xfrm>
                <a:off x="3696" y="1632"/>
                <a:ext cx="1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111" name="Line 1111"/>
              <p:cNvSpPr>
                <a:spLocks noChangeShapeType="1"/>
              </p:cNvSpPr>
              <p:nvPr/>
            </p:nvSpPr>
            <p:spPr bwMode="auto">
              <a:xfrm>
                <a:off x="3696" y="1152"/>
                <a:ext cx="1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  <p:sp>
          <p:nvSpPr>
            <p:cNvPr id="93" name="Line 1112"/>
            <p:cNvSpPr>
              <a:spLocks noChangeShapeType="1"/>
            </p:cNvSpPr>
            <p:nvPr/>
          </p:nvSpPr>
          <p:spPr bwMode="auto">
            <a:xfrm>
              <a:off x="3696" y="672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3552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88" grpId="0" animBg="1" autoUpdateAnimBg="0"/>
      <p:bldP spid="89" grpId="0" animBg="1"/>
      <p:bldP spid="9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14"/>
          <a:stretch/>
        </p:blipFill>
        <p:spPr>
          <a:xfrm>
            <a:off x="1447800" y="1371600"/>
            <a:ext cx="6400800" cy="4648200"/>
          </a:xfrm>
        </p:spPr>
      </p:pic>
      <p:sp>
        <p:nvSpPr>
          <p:cNvPr id="5" name="Rectangle 1100"/>
          <p:cNvSpPr>
            <a:spLocks noChangeArrowheads="1"/>
          </p:cNvSpPr>
          <p:nvPr/>
        </p:nvSpPr>
        <p:spPr bwMode="auto">
          <a:xfrm>
            <a:off x="2971800" y="6108700"/>
            <a:ext cx="213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</a:t>
            </a:r>
            <a:r>
              <a:rPr lang="en-US" dirty="0"/>
              <a:t>C)</a:t>
            </a:r>
          </a:p>
        </p:txBody>
      </p:sp>
      <p:sp>
        <p:nvSpPr>
          <p:cNvPr id="6" name="Rectangle 1099"/>
          <p:cNvSpPr>
            <a:spLocks noChangeArrowheads="1"/>
          </p:cNvSpPr>
          <p:nvPr/>
        </p:nvSpPr>
        <p:spPr bwMode="auto">
          <a:xfrm rot="16200000">
            <a:off x="7451725" y="3368675"/>
            <a:ext cx="1374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/>
              <a:t> </a:t>
            </a:r>
            <a:r>
              <a:rPr lang="bn-BD" dirty="0" smtClean="0"/>
              <a:t>আয়তন</a:t>
            </a:r>
            <a:r>
              <a:rPr lang="en-US" dirty="0" smtClean="0"/>
              <a:t> (mL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915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6" b="37195"/>
          <a:stretch/>
        </p:blipFill>
        <p:spPr>
          <a:xfrm>
            <a:off x="527580" y="1828801"/>
            <a:ext cx="7702020" cy="2057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743200"/>
            <a:ext cx="15240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-273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788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লর্ড কেলভিন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8800"/>
            <a:ext cx="4419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5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67108"/>
            <a:ext cx="7467600" cy="470029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5400" dirty="0" smtClean="0"/>
              <a:t>কেলভিন স্কেল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253836" y="1567934"/>
            <a:ext cx="202276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পানির স্ফুটন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3836" y="2514600"/>
            <a:ext cx="23622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</a:rPr>
              <a:t>বরফের গলন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953000"/>
            <a:ext cx="23622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</a:rPr>
              <a:t>পরম তাপমাত্রা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1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শ্রেণিঃ একাদশ বিজ্ঞান</a:t>
            </a:r>
          </a:p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বিষয়ঃ রসায়ন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  <a:p>
            <a:endParaRPr lang="bn-BD" sz="8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6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7" y="304800"/>
            <a:ext cx="8440009" cy="5616443"/>
          </a:xfrm>
        </p:spPr>
      </p:pic>
    </p:spTree>
    <p:extLst>
      <p:ext uri="{BB962C8B-B14F-4D97-AF65-F5344CB8AC3E}">
        <p14:creationId xmlns:p14="http://schemas.microsoft.com/office/powerpoint/2010/main" val="1708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bn-BD" sz="8000" dirty="0">
                <a:latin typeface="NikoshBAN" pitchFamily="2" charset="0"/>
                <a:cs typeface="NikoshBAN" pitchFamily="2" charset="0"/>
              </a:rPr>
              <a:t>স্থির চাপে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নির্দিষ্ঠ  </a:t>
            </a:r>
            <a:r>
              <a:rPr lang="bn-BD" sz="8000" dirty="0">
                <a:latin typeface="NikoshBAN" pitchFamily="2" charset="0"/>
                <a:cs typeface="NikoshBAN" pitchFamily="2" charset="0"/>
              </a:rPr>
              <a:t>ভরের গ্যাসের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আয়তন পরম তাপমাত্রার সমানুপাতিক।</a:t>
            </a:r>
            <a:endParaRPr lang="en-US" sz="7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lvl="3" algn="l" rtl="0">
              <a:spcBef>
                <a:spcPct val="0"/>
              </a:spcBef>
            </a:pPr>
            <a:r>
              <a:rPr lang="bn-BD" sz="4800" dirty="0" smtClean="0"/>
              <a:t>চার্লসের সূত্রের বিকল্প বিবৃতি</a:t>
            </a:r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2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গাণিতিক প্রকাশ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195256"/>
              </p:ext>
            </p:extLst>
          </p:nvPr>
        </p:nvGraphicFramePr>
        <p:xfrm>
          <a:off x="522516" y="1447800"/>
          <a:ext cx="8164284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3" imgW="406080" imgH="177480" progId="Equation.3">
                  <p:embed/>
                </p:oleObj>
              </mc:Choice>
              <mc:Fallback>
                <p:oleObj name="Equation" r:id="rId3" imgW="4060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516" y="1447800"/>
                        <a:ext cx="8164284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997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09800"/>
            <a:ext cx="3429000" cy="279161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03" descr="Computer Drawing of a gas confined in a blue jar with a graph to the right.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19200"/>
            <a:ext cx="7772400" cy="5119143"/>
          </a:xfrm>
          <a:noFill/>
        </p:spPr>
      </p:pic>
    </p:spTree>
    <p:extLst>
      <p:ext uri="{BB962C8B-B14F-4D97-AF65-F5344CB8AC3E}">
        <p14:creationId xmlns:p14="http://schemas.microsoft.com/office/powerpoint/2010/main" val="153773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bn-BD" dirty="0" smtClean="0"/>
              <a:t>তাপমাত্রা বৃদ্ধি </a:t>
            </a:r>
            <a:r>
              <a:rPr lang="bn-BD" dirty="0"/>
              <a:t>করলে আয়তন </a:t>
            </a:r>
            <a:r>
              <a:rPr lang="bn-BD" dirty="0" smtClean="0"/>
              <a:t>বৃদ্ধিপায়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3"/>
          <a:stretch/>
        </p:blipFill>
        <p:spPr>
          <a:xfrm>
            <a:off x="609600" y="1731818"/>
            <a:ext cx="8077200" cy="4592782"/>
          </a:xfrm>
        </p:spPr>
      </p:pic>
      <p:sp>
        <p:nvSpPr>
          <p:cNvPr id="2" name="TextBox 1"/>
          <p:cNvSpPr txBox="1"/>
          <p:nvPr/>
        </p:nvSpPr>
        <p:spPr>
          <a:xfrm>
            <a:off x="609600" y="4528066"/>
            <a:ext cx="9144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-10</a:t>
            </a:r>
            <a:r>
              <a:rPr lang="en-US" baseline="30000" dirty="0" smtClean="0"/>
              <a:t>0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4528066"/>
            <a:ext cx="6858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250</a:t>
            </a:r>
            <a:r>
              <a:rPr lang="en-US" baseline="30000" dirty="0" smtClean="0"/>
              <a:t>0</a:t>
            </a:r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12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5486400" cy="4038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ধ্রুব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চাপে তাপমাত্রা ও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আয়তনের সম্পর্ক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9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bn-BD" dirty="0" smtClean="0"/>
              <a:t>দলীয় কাজ</a:t>
            </a:r>
            <a:endParaRPr lang="en-US" dirty="0"/>
          </a:p>
        </p:txBody>
      </p:sp>
      <p:sp>
        <p:nvSpPr>
          <p:cNvPr id="4" name="Content Placeholder 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rgbClr val="00B0F0"/>
          </a:solidFill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bn-BD" sz="6000" dirty="0" smtClean="0"/>
              <a:t>সমতাপীয়এবং সমচাপীয় লেখচিত্র অংকন কর।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3313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pic>
        <p:nvPicPr>
          <p:cNvPr id="4" name="Picture 4" descr="i4-17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6667" r="12500"/>
          <a:stretch>
            <a:fillRect/>
          </a:stretch>
        </p:blipFill>
        <p:spPr bwMode="auto">
          <a:xfrm>
            <a:off x="1143000" y="2743200"/>
            <a:ext cx="297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4-17a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6667" r="12500"/>
          <a:stretch>
            <a:fillRect/>
          </a:stretch>
        </p:blipFill>
        <p:spPr bwMode="auto">
          <a:xfrm>
            <a:off x="4800600" y="2743200"/>
            <a:ext cx="297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038600" y="3581400"/>
            <a:ext cx="838200" cy="685800"/>
          </a:xfrm>
          <a:custGeom>
            <a:avLst/>
            <a:gdLst>
              <a:gd name="T0" fmla="*/ 527600 w 21600"/>
              <a:gd name="T1" fmla="*/ 0 h 21600"/>
              <a:gd name="T2" fmla="*/ 0 w 21600"/>
              <a:gd name="T3" fmla="*/ 342900 h 21600"/>
              <a:gd name="T4" fmla="*/ 527600 w 21600"/>
              <a:gd name="T5" fmla="*/ 685800 h 21600"/>
              <a:gd name="T6" fmla="*/ 838200 w 21600"/>
              <a:gd name="T7" fmla="*/ 342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7598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596" y="0"/>
                </a:moveTo>
                <a:lnTo>
                  <a:pt x="13596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3596" y="16200"/>
                </a:lnTo>
                <a:lnTo>
                  <a:pt x="1359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6600" dirty="0" smtClean="0"/>
              <a:t>মূল্যায়ণ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5334000"/>
            <a:ext cx="69342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যদি তরল নাইট্রোজেনের মধ্যে </a:t>
            </a:r>
            <a:r>
              <a:rPr lang="bn-BD" sz="4000" smtClean="0"/>
              <a:t>গ্যাসভর্তি বেলুন </a:t>
            </a:r>
            <a:r>
              <a:rPr lang="bn-BD" sz="4000" dirty="0" smtClean="0"/>
              <a:t>রাখা হয়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2305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dirty="0" smtClean="0"/>
              <a:t>এই চিত্রের ঘটনাটি গ্যাসের কোন সূত্রকে সমর্থন করে?</a:t>
            </a:r>
            <a:endParaRPr lang="en-US" dirty="0"/>
          </a:p>
        </p:txBody>
      </p:sp>
      <p:pic>
        <p:nvPicPr>
          <p:cNvPr id="4" name="Picture 8" descr="9909Bask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56" y="1735152"/>
            <a:ext cx="6507244" cy="458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80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305800" cy="99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bn-BD" dirty="0" smtClean="0"/>
          </a:p>
          <a:p>
            <a:pPr mar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গ্যাস সূত্রস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বলতে পারবে ।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n-BD" dirty="0" smtClean="0"/>
              <a:t>শিখনফল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733800"/>
            <a:ext cx="83058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গ্যাসের সংকোচন ও প্রসারনের উপর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তাপমাত্রা ও চাপের প্রভাব ব্যখ্যা করতে পারবে 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5181600"/>
            <a:ext cx="8077200" cy="1219200"/>
          </a:xfrm>
          <a:prstGeom prst="rect">
            <a:avLst/>
          </a:prstGeom>
          <a:solidFill>
            <a:srgbClr val="00B0F0"/>
          </a:solidFill>
        </p:spPr>
        <p:txBody>
          <a:bodyPr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lvl="3" algn="ctr">
              <a:spcBef>
                <a:spcPct val="0"/>
              </a:spcBef>
            </a:pPr>
            <a:r>
              <a:rPr lang="bn-BD" sz="4800" dirty="0"/>
              <a:t>চার্লসের </a:t>
            </a:r>
            <a:r>
              <a:rPr lang="bn-BD" sz="4800" dirty="0" smtClean="0"/>
              <a:t>সূত্র ব্যবহার করে কেল্ভিন স্কেল</a:t>
            </a:r>
            <a:endParaRPr lang="bn-BD" dirty="0"/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প্রতিষ্ঠা করতে পারবে।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35052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  <p:bldP spid="4" grpId="0" animBg="1"/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 noGrp="1"/>
          </p:cNvSpPr>
          <p:nvPr>
            <p:ph idx="1"/>
          </p:nvPr>
        </p:nvSpPr>
        <p:spPr>
          <a:xfrm>
            <a:off x="457200" y="1481329"/>
            <a:ext cx="8229600" cy="1414272"/>
          </a:xfrm>
          <a:prstGeom prst="rect">
            <a:avLst/>
          </a:prstGeom>
          <a:solidFill>
            <a:srgbClr val="00B0F0"/>
          </a:solidFill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bn-BD" sz="4800" dirty="0" smtClean="0"/>
              <a:t>পরম তাপমাত্রা বলতে কি বুঝ?</a:t>
            </a:r>
            <a:endParaRPr lang="en-US" sz="48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81000" y="3221182"/>
            <a:ext cx="8229600" cy="2798617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bn-BD" sz="6000" dirty="0" smtClean="0"/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4747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বাস্তব গ্যাসের ধর্ম ব্যাখ্যায় গ্যাস সূত্রসমূহের উপযোগীতা কারণসহ বর্ণনা কর।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bn-BD" dirty="0"/>
              <a:t> </a:t>
            </a:r>
            <a:r>
              <a:rPr lang="bn-BD" dirty="0" smtClean="0"/>
              <a:t>      বাড়ীর কাজ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7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1137"/>
            <a:ext cx="8229600" cy="500618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bn-BD" dirty="0" smtClean="0"/>
              <a:t> ধন্যবাদ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9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1035"/>
          <p:cNvSpPr>
            <a:spLocks noChangeArrowheads="1"/>
          </p:cNvSpPr>
          <p:nvPr/>
        </p:nvSpPr>
        <p:spPr bwMode="auto">
          <a:xfrm>
            <a:off x="685800" y="1981200"/>
            <a:ext cx="7924800" cy="403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1030" descr="F:\MJTWeb\KS3\Year9\MovingEnergy\soli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1189038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31" descr="F:\MJTWeb\KS3\Year9\MovingEnergy\liqui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0"/>
            <a:ext cx="1189038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32" descr="F:\MJTWeb\KS3\Year9\MovingEnergy\ga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43200"/>
            <a:ext cx="1189038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8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5"/>
          <p:cNvSpPr>
            <a:spLocks noChangeArrowheads="1"/>
          </p:cNvSpPr>
          <p:nvPr/>
        </p:nvSpPr>
        <p:spPr bwMode="auto">
          <a:xfrm>
            <a:off x="533400" y="1524000"/>
            <a:ext cx="8077200" cy="403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1032" descr="F:\MJTWeb\KS3\Year9\MovingEnergy\ga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2590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91400" y="457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81869"/>
              </p:ext>
            </p:extLst>
          </p:nvPr>
        </p:nvGraphicFramePr>
        <p:xfrm>
          <a:off x="5486400" y="152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6400" y="152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83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1"/>
            <a:ext cx="8229600" cy="22098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গ্যাস সূত্রস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মূহ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4400" dirty="0" smtClean="0"/>
              <a:t>পাঠ শিরোনাম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0311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6200" y="152400"/>
            <a:ext cx="8991600" cy="54864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lvl="3" algn="l"/>
            <a:r>
              <a:rPr lang="bn-BD" dirty="0" smtClean="0"/>
              <a:t> </a:t>
            </a:r>
            <a:r>
              <a:rPr lang="bn-BD" sz="4000" dirty="0" smtClean="0"/>
              <a:t>বয়েলের সূত্র  </a:t>
            </a:r>
            <a:r>
              <a:rPr lang="en-US" sz="4000" dirty="0" smtClean="0"/>
              <a:t>√</a:t>
            </a:r>
            <a:endParaRPr lang="bn-BD" sz="4000" dirty="0" smtClean="0"/>
          </a:p>
          <a:p>
            <a:pPr lvl="3" algn="l"/>
            <a:r>
              <a:rPr lang="bn-BD" dirty="0" smtClean="0"/>
              <a:t> </a:t>
            </a:r>
          </a:p>
          <a:p>
            <a:pPr lvl="3" algn="l"/>
            <a:r>
              <a:rPr lang="bn-BD" dirty="0" smtClean="0"/>
              <a:t>   </a:t>
            </a:r>
            <a:r>
              <a:rPr lang="bn-BD" sz="4800" dirty="0" smtClean="0"/>
              <a:t>চার্লসের সূত্র</a:t>
            </a:r>
            <a:r>
              <a:rPr lang="en-US" sz="4800" dirty="0" smtClean="0"/>
              <a:t>√</a:t>
            </a:r>
            <a:endParaRPr lang="bn-BD" dirty="0" smtClean="0"/>
          </a:p>
          <a:p>
            <a:pPr lvl="3" algn="l"/>
            <a:endParaRPr lang="bn-BD" dirty="0" smtClean="0"/>
          </a:p>
          <a:p>
            <a:pPr lvl="3" algn="l"/>
            <a:r>
              <a:rPr lang="bn-BD" sz="4400" dirty="0" smtClean="0"/>
              <a:t>অ্যাভোগ্যাড্রোর সূত্র</a:t>
            </a:r>
          </a:p>
          <a:p>
            <a:pPr lvl="3" algn="l"/>
            <a:endParaRPr lang="bn-BD" sz="4400" dirty="0" smtClean="0"/>
          </a:p>
          <a:p>
            <a:pPr lvl="3" algn="l"/>
            <a:r>
              <a:rPr lang="bn-BD" sz="4000" dirty="0" smtClean="0"/>
              <a:t>ডাল্টনের আংশিক চাপ সূত্র</a:t>
            </a:r>
            <a:endParaRPr lang="en-US" sz="4000" dirty="0" smtClean="0"/>
          </a:p>
          <a:p>
            <a:pPr lvl="3" algn="l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গ্রাহামের সূত্র</a:t>
            </a:r>
          </a:p>
          <a:p>
            <a:pPr lvl="3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304800" y="381000"/>
            <a:ext cx="914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28600" y="2514600"/>
            <a:ext cx="1066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04800" y="1447800"/>
            <a:ext cx="990600" cy="152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28600" y="3886200"/>
            <a:ext cx="1066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28600" y="4724400"/>
            <a:ext cx="1066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8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5181600" cy="4800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রবার্ট বয়েল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2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1003</TotalTime>
  <Words>321</Words>
  <Application>Microsoft Office PowerPoint</Application>
  <PresentationFormat>On-screen Show (4:3)</PresentationFormat>
  <Paragraphs>85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Concourse</vt:lpstr>
      <vt:lpstr>Packager Shell Object</vt:lpstr>
      <vt:lpstr>Equation</vt:lpstr>
      <vt:lpstr>স্বাগতম</vt:lpstr>
      <vt:lpstr>PowerPoint Presentation</vt:lpstr>
      <vt:lpstr>PowerPoint Presentation</vt:lpstr>
      <vt:lpstr>শিখনফল</vt:lpstr>
      <vt:lpstr>PowerPoint Presentation</vt:lpstr>
      <vt:lpstr>PowerPoint Presentation</vt:lpstr>
      <vt:lpstr>পাঠ শিরোনাম</vt:lpstr>
      <vt:lpstr>PowerPoint Presentation</vt:lpstr>
      <vt:lpstr>রবার্ট বয়েল</vt:lpstr>
      <vt:lpstr>বয়েলের সূত্র</vt:lpstr>
      <vt:lpstr>PowerPoint Presentation</vt:lpstr>
      <vt:lpstr>গাণিতিক প্রকাশ</vt:lpstr>
      <vt:lpstr>PowerPoint Presentation</vt:lpstr>
      <vt:lpstr>PowerPoint Presentation</vt:lpstr>
      <vt:lpstr>ধ্রুব তাপমাত্রায় চাপ ও আয়তনের সম্পর্ক</vt:lpstr>
      <vt:lpstr>PowerPoint Presentation</vt:lpstr>
      <vt:lpstr>PowerPoint Presentation</vt:lpstr>
      <vt:lpstr>ধ্রুব তাপমাত্রায় চাপ ও আয়তনের সম্পর্ক</vt:lpstr>
      <vt:lpstr>লেখচিত্র</vt:lpstr>
      <vt:lpstr>ধ্রুব তাপমাত্রায় চাপ ও আয়তনের সম্পর্ক</vt:lpstr>
      <vt:lpstr>PowerPoint Presentation</vt:lpstr>
      <vt:lpstr>PowerPoint Presentation</vt:lpstr>
      <vt:lpstr>চার্লসের সূত্র</vt:lpstr>
      <vt:lpstr>মনে করি ০০C তাপমাত্রায় কোন গ্যাসের আয়তন v0 এবং t0C তাপমাত্রায় গ্যাসের আয়তন Vt </vt:lpstr>
      <vt:lpstr>PowerPoint Presentation</vt:lpstr>
      <vt:lpstr>PowerPoint Presentation</vt:lpstr>
      <vt:lpstr>PowerPoint Presentation</vt:lpstr>
      <vt:lpstr>লর্ড কেলভিন</vt:lpstr>
      <vt:lpstr>কেলভিন স্কেল</vt:lpstr>
      <vt:lpstr>PowerPoint Presentation</vt:lpstr>
      <vt:lpstr>চার্লসের সূত্রের বিকল্প বিবৃতি </vt:lpstr>
      <vt:lpstr>গাণিতিক প্রকাশ</vt:lpstr>
      <vt:lpstr>PowerPoint Presentation</vt:lpstr>
      <vt:lpstr>PowerPoint Presentation</vt:lpstr>
      <vt:lpstr>তাপমাত্রা বৃদ্ধি করলে আয়তন বৃদ্ধিপায়</vt:lpstr>
      <vt:lpstr>ধ্রুব চাপে তাপমাত্রা ও আয়তনের সম্পর্ক</vt:lpstr>
      <vt:lpstr>দলীয় কাজ</vt:lpstr>
      <vt:lpstr>মূল্যায়ণ</vt:lpstr>
      <vt:lpstr>এই চিত্রের ঘটনাটি গ্যাসের কোন সূত্রকে সমর্থন করে?</vt:lpstr>
      <vt:lpstr>PowerPoint Presentation</vt:lpstr>
      <vt:lpstr>       বাড়ীর কাজ</vt:lpstr>
      <vt:lpstr>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141</cp:revision>
  <dcterms:created xsi:type="dcterms:W3CDTF">2006-08-16T00:00:00Z</dcterms:created>
  <dcterms:modified xsi:type="dcterms:W3CDTF">2013-03-27T09:37:40Z</dcterms:modified>
</cp:coreProperties>
</file>